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8B4D1-0486-45AB-B0A3-682B1F7B9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FA5FB-9FD2-457B-80A8-026988D95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C4771E-B623-4E98-97B2-E6EC87D3A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5E4082-87F4-448F-B3AF-4FE0706E0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972660-2D5D-47A3-A32B-7024B8AD7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942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96949B-35B8-466B-A1A8-1A010DF3D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9CA61B5-2001-4739-B973-6E8437D5B9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7353F9-8EF7-4C75-A0CE-D165CE14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BEBAFE-9457-4429-B529-5A317D4FD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A24F68-35CD-45A7-868B-B525546D1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43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825894-5398-4B9D-B2AF-72C3E14CFE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8900EA-8878-4784-806F-88AFF585F1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2BF2DF-FD3F-404F-8156-441D3D65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3EDACA-10EB-44A9-B3D4-ADA814419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36347D-E2CE-463F-B772-D8438D52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15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31E2F-BFB1-4865-A476-017024652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986F6D-BFDE-46A6-8D30-A1BFFC8BE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DDD806-7272-4B69-8479-AE1AAF55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E1F121-CB28-43EF-8BE6-58AA16C2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81F231-D33C-48F9-B7FA-FE3AEB2D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580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71C76-EF43-404A-9F71-A9D17CAC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5B0270-4913-44F2-B000-D54A6B024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2BC5B6-4C7E-4245-8B34-9AA6B1214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04364D-4208-4833-9C15-4A14FC4B9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45DD95-94DF-456F-929C-B0CE53D1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908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7A83F-968B-4901-BBCD-15F2F4580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3C1E2B-3C4C-4237-9546-26AB745AC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C43C8A-F263-469D-926F-DFFB538FF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D43B6D-6B2F-4778-9A8D-6F7BFA532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3E49D9-1671-4790-9A75-4C33CFC7E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0B4A638-08F6-4802-8481-02E49C827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664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AC1CE-821F-4408-B77A-401FDC3C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1CAAB4-0B63-4D7D-B05B-32D965FFE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059EB8-C2FA-4A94-B6F1-46B9E45A2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DFF7B36-7852-4572-9DA7-8E9CB1B494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4DC4EC7-4937-4A92-826A-6F7F69C25F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5439C63-6248-4B5F-B2CA-6943030CE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94BD2C-2B7D-470D-8387-98117D222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CFA01DD-6882-448A-B1E4-67C0F390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6681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34D22-E2A2-47D3-8ED2-D8B9CE7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4C8C6C4-5354-4EE1-A4AE-D6CF167A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D0AEA22-6AFA-40C9-AAF8-24D707BFC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C0ADB75-752E-4D3D-81DA-6A0EDE04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201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88454BE-855F-4A34-94F9-DD45BBCD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40CE33-AFBC-4C14-894A-7AB5A2862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8DCA6D1-9B45-48AC-BF42-43FBDC51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70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77103-5493-4BE6-9C80-AB2CB01CB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812905-2CDF-4C34-BF72-EBB46B535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3174B3-0F72-4644-92AC-4AF31F32F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4D332F-86C8-4030-8045-FA3F65A09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DF49A8-1509-46D8-9276-5899C1ED9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9A7BFD-FB0A-435F-B757-634041B9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91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1DA421-EAC9-4EFA-86C4-3B54585E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E3B039A-AB08-475A-AC42-2986B97F4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26B650-F50D-4393-BC6A-DD6B7018C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F25B16-12C5-4010-BD29-A63F268CE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680FEE-38AC-40BC-A9AC-AC4D455B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838C22-F301-45DA-8533-6D12DFAD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0872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5BA8E7-718D-4D28-9ECA-09EF6D9C0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B722A0-FD61-4151-AF46-5F5368843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333424-C7C2-40CF-B943-D0956690E0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72589-2F3C-4649-BF6A-0E9309431B4C}" type="datetimeFigureOut">
              <a:rPr lang="es-ES" smtClean="0"/>
              <a:t>03/02/2020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37551A-15E3-49EF-A09F-D2C97C5546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6DE2FC-FABC-4B07-815D-B502807D1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8FFAD-A7D8-43E1-A115-8AB2AE54FDA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9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24E6B7-7BC8-4F0D-BE72-ECD863CD7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/>
          </a:bodyPr>
          <a:lstStyle/>
          <a:p>
            <a:pPr algn="r"/>
            <a:r>
              <a:rPr lang="es-ES" sz="3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DE APRENDIZAJE AUTOMÁTICO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B73B96-DDFC-4C49-9A5C-C8A90E96B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</p:spPr>
        <p:txBody>
          <a:bodyPr>
            <a:normAutofit/>
          </a:bodyPr>
          <a:lstStyle/>
          <a:p>
            <a:pPr algn="r"/>
            <a:r>
              <a:rPr lang="es-ES" sz="1700" b="1"/>
              <a:t>Técnicas de Machine </a:t>
            </a:r>
            <a:r>
              <a:rPr lang="es-ES" sz="1700" b="1" err="1"/>
              <a:t>Learning</a:t>
            </a:r>
            <a:r>
              <a:rPr lang="es-ES" sz="1700" b="1"/>
              <a:t> para la Predicción de las Enfermedades Cardíacas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0D13C26A-5183-440D-B1FC-A04ABF3A4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52" r="12052"/>
          <a:stretch/>
        </p:blipFill>
        <p:spPr bwMode="auto">
          <a:xfrm>
            <a:off x="-2192" y="10"/>
            <a:ext cx="8436340" cy="6857990"/>
          </a:xfrm>
          <a:custGeom>
            <a:avLst/>
            <a:gdLst>
              <a:gd name="connsiteX0" fmla="*/ 6950358 w 8436340"/>
              <a:gd name="connsiteY0" fmla="*/ 3911316 h 6858000"/>
              <a:gd name="connsiteX1" fmla="*/ 6950358 w 8436340"/>
              <a:gd name="connsiteY1" fmla="*/ 3925503 h 6858000"/>
              <a:gd name="connsiteX2" fmla="*/ 6948404 w 8436340"/>
              <a:gd name="connsiteY2" fmla="*/ 3918409 h 6858000"/>
              <a:gd name="connsiteX3" fmla="*/ 890899 w 8436340"/>
              <a:gd name="connsiteY3" fmla="*/ 2071857 h 6858000"/>
              <a:gd name="connsiteX4" fmla="*/ 4934362 w 8436340"/>
              <a:gd name="connsiteY4" fmla="*/ 2071857 h 6858000"/>
              <a:gd name="connsiteX5" fmla="*/ 5554418 w 8436340"/>
              <a:gd name="connsiteY5" fmla="*/ 2437296 h 6858000"/>
              <a:gd name="connsiteX6" fmla="*/ 7580515 w 8436340"/>
              <a:gd name="connsiteY6" fmla="*/ 5926372 h 6858000"/>
              <a:gd name="connsiteX7" fmla="*/ 7580515 w 8436340"/>
              <a:gd name="connsiteY7" fmla="*/ 6639850 h 6858000"/>
              <a:gd name="connsiteX8" fmla="*/ 7473670 w 8436340"/>
              <a:gd name="connsiteY8" fmla="*/ 6823844 h 6858000"/>
              <a:gd name="connsiteX9" fmla="*/ 7453836 w 8436340"/>
              <a:gd name="connsiteY9" fmla="*/ 6858000 h 6858000"/>
              <a:gd name="connsiteX10" fmla="*/ 0 w 8436340"/>
              <a:gd name="connsiteY10" fmla="*/ 6858000 h 6858000"/>
              <a:gd name="connsiteX11" fmla="*/ 0 w 8436340"/>
              <a:gd name="connsiteY11" fmla="*/ 2890622 h 6858000"/>
              <a:gd name="connsiteX12" fmla="*/ 78831 w 8436340"/>
              <a:gd name="connsiteY12" fmla="*/ 2754282 h 6858000"/>
              <a:gd name="connsiteX13" fmla="*/ 262110 w 8436340"/>
              <a:gd name="connsiteY13" fmla="*/ 2437296 h 6858000"/>
              <a:gd name="connsiteX14" fmla="*/ 890899 w 8436340"/>
              <a:gd name="connsiteY14" fmla="*/ 2071857 h 6858000"/>
              <a:gd name="connsiteX15" fmla="*/ 6355444 w 8436340"/>
              <a:gd name="connsiteY15" fmla="*/ 753840 h 6858000"/>
              <a:gd name="connsiteX16" fmla="*/ 7595013 w 8436340"/>
              <a:gd name="connsiteY16" fmla="*/ 753840 h 6858000"/>
              <a:gd name="connsiteX17" fmla="*/ 7785098 w 8436340"/>
              <a:gd name="connsiteY17" fmla="*/ 865869 h 6858000"/>
              <a:gd name="connsiteX18" fmla="*/ 8406222 w 8436340"/>
              <a:gd name="connsiteY18" fmla="*/ 1935484 h 6858000"/>
              <a:gd name="connsiteX19" fmla="*/ 8406222 w 8436340"/>
              <a:gd name="connsiteY19" fmla="*/ 2154207 h 6858000"/>
              <a:gd name="connsiteX20" fmla="*/ 7785098 w 8436340"/>
              <a:gd name="connsiteY20" fmla="*/ 3223823 h 6858000"/>
              <a:gd name="connsiteX21" fmla="*/ 7595013 w 8436340"/>
              <a:gd name="connsiteY21" fmla="*/ 3335852 h 6858000"/>
              <a:gd name="connsiteX22" fmla="*/ 6355444 w 8436340"/>
              <a:gd name="connsiteY22" fmla="*/ 3335852 h 6858000"/>
              <a:gd name="connsiteX23" fmla="*/ 6162682 w 8436340"/>
              <a:gd name="connsiteY23" fmla="*/ 3223823 h 6858000"/>
              <a:gd name="connsiteX24" fmla="*/ 5544237 w 8436340"/>
              <a:gd name="connsiteY24" fmla="*/ 2154207 h 6858000"/>
              <a:gd name="connsiteX25" fmla="*/ 5544237 w 8436340"/>
              <a:gd name="connsiteY25" fmla="*/ 1935484 h 6858000"/>
              <a:gd name="connsiteX26" fmla="*/ 6162682 w 8436340"/>
              <a:gd name="connsiteY26" fmla="*/ 865869 h 6858000"/>
              <a:gd name="connsiteX27" fmla="*/ 6355444 w 8436340"/>
              <a:gd name="connsiteY27" fmla="*/ 753840 h 6858000"/>
              <a:gd name="connsiteX28" fmla="*/ 0 w 8436340"/>
              <a:gd name="connsiteY28" fmla="*/ 0 h 6858000"/>
              <a:gd name="connsiteX29" fmla="*/ 6535339 w 8436340"/>
              <a:gd name="connsiteY29" fmla="*/ 0 h 6858000"/>
              <a:gd name="connsiteX30" fmla="*/ 6421432 w 8436340"/>
              <a:gd name="connsiteY30" fmla="*/ 196155 h 6858000"/>
              <a:gd name="connsiteX31" fmla="*/ 5612367 w 8436340"/>
              <a:gd name="connsiteY31" fmla="*/ 1589421 h 6858000"/>
              <a:gd name="connsiteX32" fmla="*/ 4992310 w 8436340"/>
              <a:gd name="connsiteY32" fmla="*/ 1954861 h 6858000"/>
              <a:gd name="connsiteX33" fmla="*/ 948847 w 8436340"/>
              <a:gd name="connsiteY33" fmla="*/ 1954861 h 6858000"/>
              <a:gd name="connsiteX34" fmla="*/ 320058 w 8436340"/>
              <a:gd name="connsiteY34" fmla="*/ 1589421 h 6858000"/>
              <a:gd name="connsiteX35" fmla="*/ 4048 w 8436340"/>
              <a:gd name="connsiteY35" fmla="*/ 1042874 h 6858000"/>
              <a:gd name="connsiteX36" fmla="*/ 0 w 8436340"/>
              <a:gd name="connsiteY36" fmla="*/ 10358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28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2DCF1-F6B7-49D5-8D34-69837170C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6552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err="1"/>
              <a:t>SKLearn</a:t>
            </a:r>
            <a:endParaRPr lang="es-E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1E6543-3696-4295-8628-0969A69F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22" y="1085297"/>
            <a:ext cx="8024555" cy="54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23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7697996-0B59-4C49-A532-572DD5BD9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" y="10"/>
            <a:ext cx="12191997" cy="6857990"/>
          </a:xfrm>
          <a:custGeom>
            <a:avLst/>
            <a:gdLst>
              <a:gd name="connsiteX0" fmla="*/ 6631620 w 12191997"/>
              <a:gd name="connsiteY0" fmla="*/ 983228 h 6858000"/>
              <a:gd name="connsiteX1" fmla="*/ 12091643 w 12191997"/>
              <a:gd name="connsiteY1" fmla="*/ 983228 h 6858000"/>
              <a:gd name="connsiteX2" fmla="*/ 12191997 w 12191997"/>
              <a:gd name="connsiteY2" fmla="*/ 991151 h 6858000"/>
              <a:gd name="connsiteX3" fmla="*/ 12191997 w 12191997"/>
              <a:gd name="connsiteY3" fmla="*/ 6858000 h 6858000"/>
              <a:gd name="connsiteX4" fmla="*/ 3051794 w 12191997"/>
              <a:gd name="connsiteY4" fmla="*/ 6858000 h 6858000"/>
              <a:gd name="connsiteX5" fmla="*/ 3048485 w 12191997"/>
              <a:gd name="connsiteY5" fmla="*/ 6845812 h 6858000"/>
              <a:gd name="connsiteX6" fmla="*/ 3121611 w 12191997"/>
              <a:gd name="connsiteY6" fmla="*/ 6151078 h 6858000"/>
              <a:gd name="connsiteX7" fmla="*/ 5851619 w 12191997"/>
              <a:gd name="connsiteY7" fmla="*/ 1422010 h 6858000"/>
              <a:gd name="connsiteX8" fmla="*/ 6631620 w 12191997"/>
              <a:gd name="connsiteY8" fmla="*/ 983228 h 6858000"/>
              <a:gd name="connsiteX9" fmla="*/ 0 w 12191997"/>
              <a:gd name="connsiteY9" fmla="*/ 339531 h 6858000"/>
              <a:gd name="connsiteX10" fmla="*/ 54301 w 12191997"/>
              <a:gd name="connsiteY10" fmla="*/ 339531 h 6858000"/>
              <a:gd name="connsiteX11" fmla="*/ 1340585 w 12191997"/>
              <a:gd name="connsiteY11" fmla="*/ 339531 h 6858000"/>
              <a:gd name="connsiteX12" fmla="*/ 1713506 w 12191997"/>
              <a:gd name="connsiteY12" fmla="*/ 556265 h 6858000"/>
              <a:gd name="connsiteX13" fmla="*/ 2909965 w 12191997"/>
              <a:gd name="connsiteY13" fmla="*/ 2625561 h 6858000"/>
              <a:gd name="connsiteX14" fmla="*/ 2909965 w 12191997"/>
              <a:gd name="connsiteY14" fmla="*/ 3048708 h 6858000"/>
              <a:gd name="connsiteX15" fmla="*/ 1713506 w 12191997"/>
              <a:gd name="connsiteY15" fmla="*/ 5118003 h 6858000"/>
              <a:gd name="connsiteX16" fmla="*/ 1340585 w 12191997"/>
              <a:gd name="connsiteY16" fmla="*/ 5334737 h 6858000"/>
              <a:gd name="connsiteX17" fmla="*/ 85990 w 12191997"/>
              <a:gd name="connsiteY17" fmla="*/ 5334737 h 6858000"/>
              <a:gd name="connsiteX18" fmla="*/ 0 w 12191997"/>
              <a:gd name="connsiteY18" fmla="*/ 5334737 h 6858000"/>
              <a:gd name="connsiteX19" fmla="*/ 2861712 w 12191997"/>
              <a:gd name="connsiteY19" fmla="*/ 0 h 6858000"/>
              <a:gd name="connsiteX20" fmla="*/ 5175003 w 12191997"/>
              <a:gd name="connsiteY20" fmla="*/ 0 h 6858000"/>
              <a:gd name="connsiteX21" fmla="*/ 5220943 w 12191997"/>
              <a:gd name="connsiteY21" fmla="*/ 79581 h 6858000"/>
              <a:gd name="connsiteX22" fmla="*/ 5724962 w 12191997"/>
              <a:gd name="connsiteY22" fmla="*/ 952668 h 6858000"/>
              <a:gd name="connsiteX23" fmla="*/ 5724962 w 12191997"/>
              <a:gd name="connsiteY23" fmla="*/ 1201564 h 6858000"/>
              <a:gd name="connsiteX24" fmla="*/ 4978322 w 12191997"/>
              <a:gd name="connsiteY24" fmla="*/ 2494933 h 6858000"/>
              <a:gd name="connsiteX25" fmla="*/ 4764998 w 12191997"/>
              <a:gd name="connsiteY25" fmla="*/ 2614935 h 6858000"/>
              <a:gd name="connsiteX26" fmla="*/ 3271717 w 12191997"/>
              <a:gd name="connsiteY26" fmla="*/ 2614935 h 6858000"/>
              <a:gd name="connsiteX27" fmla="*/ 3058392 w 12191997"/>
              <a:gd name="connsiteY27" fmla="*/ 2494933 h 6858000"/>
              <a:gd name="connsiteX28" fmla="*/ 2311754 w 12191997"/>
              <a:gd name="connsiteY28" fmla="*/ 1201564 h 6858000"/>
              <a:gd name="connsiteX29" fmla="*/ 2311754 w 12191997"/>
              <a:gd name="connsiteY29" fmla="*/ 952668 h 6858000"/>
              <a:gd name="connsiteX30" fmla="*/ 2811944 w 12191997"/>
              <a:gd name="connsiteY30" fmla="*/ 8621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191997" h="6858000">
                <a:moveTo>
                  <a:pt x="6631620" y="983228"/>
                </a:moveTo>
                <a:cubicBezTo>
                  <a:pt x="6631620" y="983228"/>
                  <a:pt x="6631620" y="983228"/>
                  <a:pt x="12091643" y="983228"/>
                </a:cubicBezTo>
                <a:lnTo>
                  <a:pt x="12191997" y="991151"/>
                </a:lnTo>
                <a:lnTo>
                  <a:pt x="12191997" y="6858000"/>
                </a:lnTo>
                <a:lnTo>
                  <a:pt x="3051794" y="6858000"/>
                </a:lnTo>
                <a:lnTo>
                  <a:pt x="3048485" y="6845812"/>
                </a:lnTo>
                <a:cubicBezTo>
                  <a:pt x="2999734" y="6614233"/>
                  <a:pt x="3024109" y="6346091"/>
                  <a:pt x="3121611" y="6151078"/>
                </a:cubicBezTo>
                <a:cubicBezTo>
                  <a:pt x="3121611" y="6151078"/>
                  <a:pt x="3121611" y="6151078"/>
                  <a:pt x="5851619" y="1422010"/>
                </a:cubicBezTo>
                <a:cubicBezTo>
                  <a:pt x="5997869" y="1178242"/>
                  <a:pt x="6355374" y="983228"/>
                  <a:pt x="6631620" y="983228"/>
                </a:cubicBezTo>
                <a:close/>
                <a:moveTo>
                  <a:pt x="0" y="339531"/>
                </a:moveTo>
                <a:lnTo>
                  <a:pt x="54301" y="339531"/>
                </a:lnTo>
                <a:cubicBezTo>
                  <a:pt x="1340585" y="339531"/>
                  <a:pt x="1340585" y="339531"/>
                  <a:pt x="1340585" y="339531"/>
                </a:cubicBezTo>
                <a:cubicBezTo>
                  <a:pt x="1495969" y="339531"/>
                  <a:pt x="1635814" y="422097"/>
                  <a:pt x="1713506" y="556265"/>
                </a:cubicBezTo>
                <a:cubicBezTo>
                  <a:pt x="2909965" y="2625561"/>
                  <a:pt x="2909965" y="2625561"/>
                  <a:pt x="2909965" y="2625561"/>
                </a:cubicBezTo>
                <a:cubicBezTo>
                  <a:pt x="2987657" y="2754570"/>
                  <a:pt x="2987657" y="2919700"/>
                  <a:pt x="2909965" y="3048708"/>
                </a:cubicBezTo>
                <a:cubicBezTo>
                  <a:pt x="1713506" y="5118003"/>
                  <a:pt x="1713506" y="5118003"/>
                  <a:pt x="1713506" y="5118003"/>
                </a:cubicBezTo>
                <a:cubicBezTo>
                  <a:pt x="1635814" y="5252173"/>
                  <a:pt x="1495969" y="5334737"/>
                  <a:pt x="1340585" y="5334737"/>
                </a:cubicBezTo>
                <a:cubicBezTo>
                  <a:pt x="816002" y="5334737"/>
                  <a:pt x="406171" y="5334737"/>
                  <a:pt x="85990" y="5334737"/>
                </a:cubicBezTo>
                <a:lnTo>
                  <a:pt x="0" y="5334737"/>
                </a:lnTo>
                <a:close/>
                <a:moveTo>
                  <a:pt x="2861712" y="0"/>
                </a:moveTo>
                <a:lnTo>
                  <a:pt x="5175003" y="0"/>
                </a:lnTo>
                <a:lnTo>
                  <a:pt x="5220943" y="79581"/>
                </a:lnTo>
                <a:cubicBezTo>
                  <a:pt x="5331226" y="270618"/>
                  <a:pt x="5491637" y="548491"/>
                  <a:pt x="5724962" y="952668"/>
                </a:cubicBezTo>
                <a:cubicBezTo>
                  <a:pt x="5764962" y="1023782"/>
                  <a:pt x="5764962" y="1130450"/>
                  <a:pt x="5724962" y="1201564"/>
                </a:cubicBezTo>
                <a:cubicBezTo>
                  <a:pt x="5724962" y="1201564"/>
                  <a:pt x="5724962" y="1201564"/>
                  <a:pt x="4978322" y="2494933"/>
                </a:cubicBezTo>
                <a:cubicBezTo>
                  <a:pt x="4942768" y="2561602"/>
                  <a:pt x="4844993" y="2614935"/>
                  <a:pt x="4764998" y="2614935"/>
                </a:cubicBezTo>
                <a:lnTo>
                  <a:pt x="3271717" y="2614935"/>
                </a:lnTo>
                <a:cubicBezTo>
                  <a:pt x="3196167" y="2614935"/>
                  <a:pt x="3098390" y="2561602"/>
                  <a:pt x="3058392" y="2494933"/>
                </a:cubicBezTo>
                <a:cubicBezTo>
                  <a:pt x="3058392" y="2494933"/>
                  <a:pt x="3058392" y="2494933"/>
                  <a:pt x="2311754" y="1201564"/>
                </a:cubicBezTo>
                <a:cubicBezTo>
                  <a:pt x="2276199" y="1130450"/>
                  <a:pt x="2276199" y="1023782"/>
                  <a:pt x="2311754" y="952668"/>
                </a:cubicBezTo>
                <a:cubicBezTo>
                  <a:pt x="2311754" y="952668"/>
                  <a:pt x="2311754" y="952668"/>
                  <a:pt x="2811944" y="8621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79B028-B2C4-46ED-90E8-AE408DCCB0AC}"/>
              </a:ext>
            </a:extLst>
          </p:cNvPr>
          <p:cNvSpPr txBox="1"/>
          <p:nvPr/>
        </p:nvSpPr>
        <p:spPr>
          <a:xfrm>
            <a:off x="126460" y="5661498"/>
            <a:ext cx="276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70817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E2D2A-31BA-4076-A28A-BE08A755B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3770"/>
          </a:xfrm>
        </p:spPr>
        <p:txBody>
          <a:bodyPr/>
          <a:lstStyle/>
          <a:p>
            <a:pPr algn="ctr"/>
            <a:r>
              <a:rPr lang="es-ES" b="1" dirty="0"/>
              <a:t>Heart </a:t>
            </a:r>
            <a:r>
              <a:rPr lang="es-ES" b="1" dirty="0" err="1"/>
              <a:t>Disease</a:t>
            </a:r>
            <a:r>
              <a:rPr lang="es-ES" b="1" dirty="0"/>
              <a:t> UCI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40716DF-4770-49F1-89E7-548648E5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724" y="1603969"/>
            <a:ext cx="9160034" cy="220999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F2E0B3-DC8C-4EF0-AB25-F9BBFE6A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959" y="4149035"/>
            <a:ext cx="6561841" cy="16641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425E30-21F0-47A6-BC1D-FEAD733D0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62816"/>
            <a:ext cx="3825572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20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98C958-8A39-4685-B076-49D708F49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4100"/>
          </a:xfrm>
        </p:spPr>
        <p:txBody>
          <a:bodyPr/>
          <a:lstStyle/>
          <a:p>
            <a:pPr algn="ctr"/>
            <a:r>
              <a:rPr lang="es-ES" b="1" dirty="0"/>
              <a:t>Heart </a:t>
            </a:r>
            <a:r>
              <a:rPr lang="es-ES" b="1" dirty="0" err="1"/>
              <a:t>Disease</a:t>
            </a:r>
            <a:r>
              <a:rPr lang="es-ES" b="1" dirty="0"/>
              <a:t> UCI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9BA075-2C37-4E2B-BEED-C35D9B66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230" y="1645943"/>
            <a:ext cx="3698570" cy="356611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F9CB695-19FD-426B-8C77-72076226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5859"/>
            <a:ext cx="6396517" cy="489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2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D9C3A-36A1-4A4A-9CF7-5D809D95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Tratamiento de los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6C85A95-410F-470A-98A0-E719324C88A2}"/>
              </a:ext>
            </a:extLst>
          </p:cNvPr>
          <p:cNvSpPr txBox="1"/>
          <p:nvPr/>
        </p:nvSpPr>
        <p:spPr>
          <a:xfrm>
            <a:off x="2902452" y="1708219"/>
            <a:ext cx="6387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 = </a:t>
            </a:r>
            <a:r>
              <a:rPr lang="es-ES" i="1" dirty="0" err="1">
                <a:latin typeface="Consolas" panose="020B0609020204030204" pitchFamily="49" charset="0"/>
              </a:rPr>
              <a:t>pd.read_csv</a:t>
            </a:r>
            <a:r>
              <a:rPr lang="es-ES" i="1" dirty="0">
                <a:latin typeface="Consolas" panose="020B0609020204030204" pitchFamily="49" charset="0"/>
              </a:rPr>
              <a:t>("heart.csv")</a:t>
            </a:r>
          </a:p>
          <a:p>
            <a:r>
              <a:rPr lang="es-ES" i="1" dirty="0">
                <a:latin typeface="Consolas" panose="020B0609020204030204" pitchFamily="49" charset="0"/>
              </a:rPr>
              <a:t>a = </a:t>
            </a:r>
            <a:r>
              <a:rPr lang="es-ES" i="1" dirty="0" err="1">
                <a:latin typeface="Consolas" panose="020B0609020204030204" pitchFamily="49" charset="0"/>
              </a:rPr>
              <a:t>pd.get_dummies</a:t>
            </a:r>
            <a:r>
              <a:rPr lang="es-ES" i="1" dirty="0">
                <a:latin typeface="Consolas" panose="020B0609020204030204" pitchFamily="49" charset="0"/>
              </a:rPr>
              <a:t>(</a:t>
            </a:r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['</a:t>
            </a:r>
            <a:r>
              <a:rPr lang="es-ES" i="1" dirty="0" err="1">
                <a:latin typeface="Consolas" panose="020B0609020204030204" pitchFamily="49" charset="0"/>
              </a:rPr>
              <a:t>cp</a:t>
            </a:r>
            <a:r>
              <a:rPr lang="es-ES" i="1" dirty="0">
                <a:latin typeface="Consolas" panose="020B0609020204030204" pitchFamily="49" charset="0"/>
              </a:rPr>
              <a:t>'], </a:t>
            </a:r>
            <a:r>
              <a:rPr lang="es-ES" i="1" dirty="0" err="1">
                <a:latin typeface="Consolas" panose="020B0609020204030204" pitchFamily="49" charset="0"/>
              </a:rPr>
              <a:t>prefix</a:t>
            </a:r>
            <a:r>
              <a:rPr lang="es-ES" i="1" dirty="0">
                <a:latin typeface="Consolas" panose="020B0609020204030204" pitchFamily="49" charset="0"/>
              </a:rPr>
              <a:t> = "</a:t>
            </a:r>
            <a:r>
              <a:rPr lang="es-ES" i="1" dirty="0" err="1">
                <a:latin typeface="Consolas" panose="020B0609020204030204" pitchFamily="49" charset="0"/>
              </a:rPr>
              <a:t>cp</a:t>
            </a:r>
            <a:r>
              <a:rPr lang="es-ES" i="1" dirty="0">
                <a:latin typeface="Consolas" panose="020B0609020204030204" pitchFamily="49" charset="0"/>
              </a:rPr>
              <a:t>")</a:t>
            </a:r>
          </a:p>
          <a:p>
            <a:r>
              <a:rPr lang="es-ES" i="1" dirty="0">
                <a:latin typeface="Consolas" panose="020B0609020204030204" pitchFamily="49" charset="0"/>
              </a:rPr>
              <a:t>b = </a:t>
            </a:r>
            <a:r>
              <a:rPr lang="es-ES" i="1" dirty="0" err="1">
                <a:latin typeface="Consolas" panose="020B0609020204030204" pitchFamily="49" charset="0"/>
              </a:rPr>
              <a:t>pd.get_dummies</a:t>
            </a:r>
            <a:r>
              <a:rPr lang="es-ES" i="1" dirty="0">
                <a:latin typeface="Consolas" panose="020B0609020204030204" pitchFamily="49" charset="0"/>
              </a:rPr>
              <a:t>(</a:t>
            </a:r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['</a:t>
            </a:r>
            <a:r>
              <a:rPr lang="es-ES" i="1" dirty="0" err="1">
                <a:latin typeface="Consolas" panose="020B0609020204030204" pitchFamily="49" charset="0"/>
              </a:rPr>
              <a:t>thal</a:t>
            </a:r>
            <a:r>
              <a:rPr lang="es-ES" i="1" dirty="0">
                <a:latin typeface="Consolas" panose="020B0609020204030204" pitchFamily="49" charset="0"/>
              </a:rPr>
              <a:t>'], </a:t>
            </a:r>
            <a:r>
              <a:rPr lang="es-ES" i="1" dirty="0" err="1">
                <a:latin typeface="Consolas" panose="020B0609020204030204" pitchFamily="49" charset="0"/>
              </a:rPr>
              <a:t>prefix</a:t>
            </a:r>
            <a:r>
              <a:rPr lang="es-ES" i="1" dirty="0">
                <a:latin typeface="Consolas" panose="020B0609020204030204" pitchFamily="49" charset="0"/>
              </a:rPr>
              <a:t> = "</a:t>
            </a:r>
            <a:r>
              <a:rPr lang="es-ES" i="1" dirty="0" err="1">
                <a:latin typeface="Consolas" panose="020B0609020204030204" pitchFamily="49" charset="0"/>
              </a:rPr>
              <a:t>thal</a:t>
            </a:r>
            <a:r>
              <a:rPr lang="es-ES" i="1" dirty="0">
                <a:latin typeface="Consolas" panose="020B0609020204030204" pitchFamily="49" charset="0"/>
              </a:rPr>
              <a:t>")</a:t>
            </a:r>
          </a:p>
          <a:p>
            <a:r>
              <a:rPr lang="es-ES" i="1" dirty="0">
                <a:latin typeface="Consolas" panose="020B0609020204030204" pitchFamily="49" charset="0"/>
              </a:rPr>
              <a:t>c = </a:t>
            </a:r>
            <a:r>
              <a:rPr lang="es-ES" i="1" dirty="0" err="1">
                <a:latin typeface="Consolas" panose="020B0609020204030204" pitchFamily="49" charset="0"/>
              </a:rPr>
              <a:t>pd.get_dummies</a:t>
            </a:r>
            <a:r>
              <a:rPr lang="es-ES" i="1" dirty="0">
                <a:latin typeface="Consolas" panose="020B0609020204030204" pitchFamily="49" charset="0"/>
              </a:rPr>
              <a:t>(</a:t>
            </a:r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['</a:t>
            </a:r>
            <a:r>
              <a:rPr lang="es-ES" i="1" dirty="0" err="1">
                <a:latin typeface="Consolas" panose="020B0609020204030204" pitchFamily="49" charset="0"/>
              </a:rPr>
              <a:t>slope</a:t>
            </a:r>
            <a:r>
              <a:rPr lang="es-ES" i="1" dirty="0">
                <a:latin typeface="Consolas" panose="020B0609020204030204" pitchFamily="49" charset="0"/>
              </a:rPr>
              <a:t>'], </a:t>
            </a:r>
            <a:r>
              <a:rPr lang="es-ES" i="1" dirty="0" err="1">
                <a:latin typeface="Consolas" panose="020B0609020204030204" pitchFamily="49" charset="0"/>
              </a:rPr>
              <a:t>prefix</a:t>
            </a:r>
            <a:r>
              <a:rPr lang="es-ES" i="1" dirty="0">
                <a:latin typeface="Consolas" panose="020B0609020204030204" pitchFamily="49" charset="0"/>
              </a:rPr>
              <a:t> = "</a:t>
            </a:r>
            <a:r>
              <a:rPr lang="es-ES" i="1" dirty="0" err="1">
                <a:latin typeface="Consolas" panose="020B0609020204030204" pitchFamily="49" charset="0"/>
              </a:rPr>
              <a:t>slope</a:t>
            </a:r>
            <a:r>
              <a:rPr lang="es-ES" i="1" dirty="0">
                <a:latin typeface="Consolas" panose="020B0609020204030204" pitchFamily="49" charset="0"/>
              </a:rPr>
              <a:t>")</a:t>
            </a:r>
          </a:p>
          <a:p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 = </a:t>
            </a:r>
            <a:r>
              <a:rPr lang="es-ES" i="1" dirty="0" err="1">
                <a:latin typeface="Consolas" panose="020B0609020204030204" pitchFamily="49" charset="0"/>
              </a:rPr>
              <a:t>pd.concat</a:t>
            </a:r>
            <a:r>
              <a:rPr lang="es-ES" i="1" dirty="0">
                <a:latin typeface="Consolas" panose="020B0609020204030204" pitchFamily="49" charset="0"/>
              </a:rPr>
              <a:t>([</a:t>
            </a:r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, a, b, c], axis = 1)</a:t>
            </a:r>
          </a:p>
          <a:p>
            <a:r>
              <a:rPr lang="es-ES" i="1" dirty="0" err="1">
                <a:latin typeface="Consolas" panose="020B0609020204030204" pitchFamily="49" charset="0"/>
              </a:rPr>
              <a:t>df</a:t>
            </a:r>
            <a:r>
              <a:rPr lang="es-ES" i="1" dirty="0">
                <a:latin typeface="Consolas" panose="020B0609020204030204" pitchFamily="49" charset="0"/>
              </a:rPr>
              <a:t> = </a:t>
            </a:r>
            <a:r>
              <a:rPr lang="es-ES" i="1" dirty="0" err="1">
                <a:latin typeface="Consolas" panose="020B0609020204030204" pitchFamily="49" charset="0"/>
              </a:rPr>
              <a:t>df.drop</a:t>
            </a:r>
            <a:r>
              <a:rPr lang="es-ES" i="1" dirty="0">
                <a:latin typeface="Consolas" panose="020B0609020204030204" pitchFamily="49" charset="0"/>
              </a:rPr>
              <a:t>(</a:t>
            </a:r>
            <a:r>
              <a:rPr lang="es-ES" i="1" dirty="0" err="1">
                <a:latin typeface="Consolas" panose="020B0609020204030204" pitchFamily="49" charset="0"/>
              </a:rPr>
              <a:t>columns</a:t>
            </a:r>
            <a:r>
              <a:rPr lang="es-ES" i="1" dirty="0">
                <a:latin typeface="Consolas" panose="020B0609020204030204" pitchFamily="49" charset="0"/>
              </a:rPr>
              <a:t> = ['</a:t>
            </a:r>
            <a:r>
              <a:rPr lang="es-ES" i="1" dirty="0" err="1">
                <a:latin typeface="Consolas" panose="020B0609020204030204" pitchFamily="49" charset="0"/>
              </a:rPr>
              <a:t>cp</a:t>
            </a:r>
            <a:r>
              <a:rPr lang="es-ES" i="1" dirty="0">
                <a:latin typeface="Consolas" panose="020B0609020204030204" pitchFamily="49" charset="0"/>
              </a:rPr>
              <a:t>', '</a:t>
            </a:r>
            <a:r>
              <a:rPr lang="es-ES" i="1" dirty="0" err="1">
                <a:latin typeface="Consolas" panose="020B0609020204030204" pitchFamily="49" charset="0"/>
              </a:rPr>
              <a:t>thal</a:t>
            </a:r>
            <a:r>
              <a:rPr lang="es-ES" i="1" dirty="0">
                <a:latin typeface="Consolas" panose="020B0609020204030204" pitchFamily="49" charset="0"/>
              </a:rPr>
              <a:t>', '</a:t>
            </a:r>
            <a:r>
              <a:rPr lang="es-ES" i="1" dirty="0" err="1">
                <a:latin typeface="Consolas" panose="020B0609020204030204" pitchFamily="49" charset="0"/>
              </a:rPr>
              <a:t>slope</a:t>
            </a:r>
            <a:r>
              <a:rPr lang="es-ES" i="1" dirty="0">
                <a:latin typeface="Consolas" panose="020B0609020204030204" pitchFamily="49" charset="0"/>
              </a:rPr>
              <a:t>'])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0277E4-9638-4E7B-B076-A7AEC3990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61" y="3885013"/>
            <a:ext cx="10970678" cy="204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11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01784-89F5-45E2-895B-7F8BC935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6665"/>
          </a:xfrm>
        </p:spPr>
        <p:txBody>
          <a:bodyPr/>
          <a:lstStyle/>
          <a:p>
            <a:pPr algn="ctr"/>
            <a:r>
              <a:rPr lang="es-ES" b="1" dirty="0"/>
              <a:t>Regresión Logística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F63E8ED-9601-4A85-8D5A-6E882F18A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343" y="1885166"/>
            <a:ext cx="3482124" cy="44119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8539FF9-B144-4AAA-B731-5973F60CD8F4}"/>
              </a:ext>
            </a:extLst>
          </p:cNvPr>
          <p:cNvSpPr txBox="1"/>
          <p:nvPr/>
        </p:nvSpPr>
        <p:spPr>
          <a:xfrm>
            <a:off x="2460397" y="1291472"/>
            <a:ext cx="338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Edad – Tensión Arterial: 87% </a:t>
            </a:r>
            <a:r>
              <a:rPr lang="es-ES" dirty="0" err="1"/>
              <a:t>acc</a:t>
            </a:r>
            <a:r>
              <a:rPr lang="es-ES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8C30A6-68B2-494E-8134-A7C9D295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546" y="1885166"/>
            <a:ext cx="3412311" cy="441193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7BDE60B-BA6F-4272-A6E0-EB08CD6E30EF}"/>
              </a:ext>
            </a:extLst>
          </p:cNvPr>
          <p:cNvSpPr txBox="1"/>
          <p:nvPr/>
        </p:nvSpPr>
        <p:spPr>
          <a:xfrm>
            <a:off x="6601519" y="1291472"/>
            <a:ext cx="3387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Edad – Colesterol: 83% </a:t>
            </a:r>
            <a:r>
              <a:rPr lang="es-ES" dirty="0" err="1"/>
              <a:t>acc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694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25FAC-97A3-40F5-B86A-0693E3EAF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7238"/>
          </a:xfrm>
        </p:spPr>
        <p:txBody>
          <a:bodyPr/>
          <a:lstStyle/>
          <a:p>
            <a:pPr algn="ctr"/>
            <a:r>
              <a:rPr lang="es-ES" b="1" dirty="0"/>
              <a:t>Regresión Logística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CF127D2-4B89-4455-BEA3-61B4F7A6D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3870"/>
            <a:ext cx="5076217" cy="340746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CF7749-0F01-4B85-A92B-4DC43B14F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585" y="2296527"/>
            <a:ext cx="5076215" cy="343480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3891D79-2A71-43C5-B9CD-C4A38BC47A1A}"/>
              </a:ext>
            </a:extLst>
          </p:cNvPr>
          <p:cNvSpPr txBox="1"/>
          <p:nvPr/>
        </p:nvSpPr>
        <p:spPr>
          <a:xfrm>
            <a:off x="1050587" y="1610279"/>
            <a:ext cx="46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Lambda = 1.0</a:t>
            </a:r>
          </a:p>
          <a:p>
            <a:pPr algn="ctr"/>
            <a:r>
              <a:rPr lang="es-ES" dirty="0"/>
              <a:t>Iteraciones = 100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7E34D5-1E38-4113-A59D-1759D9435A2A}"/>
              </a:ext>
            </a:extLst>
          </p:cNvPr>
          <p:cNvSpPr txBox="1"/>
          <p:nvPr/>
        </p:nvSpPr>
        <p:spPr>
          <a:xfrm>
            <a:off x="6452681" y="1610279"/>
            <a:ext cx="468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Lambda = 0.1</a:t>
            </a:r>
          </a:p>
          <a:p>
            <a:pPr algn="ctr"/>
            <a:r>
              <a:rPr lang="es-ES" dirty="0"/>
              <a:t>Iteraciones = 100</a:t>
            </a:r>
          </a:p>
        </p:txBody>
      </p:sp>
    </p:spTree>
    <p:extLst>
      <p:ext uri="{BB962C8B-B14F-4D97-AF65-F5344CB8AC3E}">
        <p14:creationId xmlns:p14="http://schemas.microsoft.com/office/powerpoint/2010/main" val="62364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135F2-9E07-41E8-9278-AFD1125F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0560"/>
          </a:xfrm>
        </p:spPr>
        <p:txBody>
          <a:bodyPr/>
          <a:lstStyle/>
          <a:p>
            <a:pPr algn="ctr"/>
            <a:r>
              <a:rPr lang="es-ES" b="1" dirty="0"/>
              <a:t>Redes Neuronales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50C926B-945B-4165-A607-A0B1D46BC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6707" y="1315838"/>
            <a:ext cx="5938586" cy="403778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FBCE6FA-B73A-48C4-B2B8-0D46BBCCA306}"/>
              </a:ext>
            </a:extLst>
          </p:cNvPr>
          <p:cNvSpPr txBox="1"/>
          <p:nvPr/>
        </p:nvSpPr>
        <p:spPr>
          <a:xfrm>
            <a:off x="3610466" y="5447894"/>
            <a:ext cx="5297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/>
              <a:t>21                      7                       2</a:t>
            </a:r>
          </a:p>
        </p:txBody>
      </p:sp>
    </p:spTree>
    <p:extLst>
      <p:ext uri="{BB962C8B-B14F-4D97-AF65-F5344CB8AC3E}">
        <p14:creationId xmlns:p14="http://schemas.microsoft.com/office/powerpoint/2010/main" val="3000773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135F2-9E07-41E8-9278-AFD1125F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0560"/>
          </a:xfrm>
        </p:spPr>
        <p:txBody>
          <a:bodyPr/>
          <a:lstStyle/>
          <a:p>
            <a:pPr algn="ctr"/>
            <a:r>
              <a:rPr lang="es-ES" b="1" dirty="0"/>
              <a:t>Redes Neuronales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6555F30-B9FF-4CFC-8244-D5DCACD9C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0799"/>
            <a:ext cx="5029586" cy="334966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3C5CFC4-2A33-4BFB-BA1C-A64B8D056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216" y="2432693"/>
            <a:ext cx="5247998" cy="333776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1BFF66-BFE6-4002-9ED7-9175CCE7EBCB}"/>
              </a:ext>
            </a:extLst>
          </p:cNvPr>
          <p:cNvSpPr txBox="1"/>
          <p:nvPr/>
        </p:nvSpPr>
        <p:spPr>
          <a:xfrm>
            <a:off x="1408271" y="1617912"/>
            <a:ext cx="3889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Lambda = 1.0 – 100.0</a:t>
            </a:r>
          </a:p>
          <a:p>
            <a:pPr algn="ctr"/>
            <a:r>
              <a:rPr lang="es-ES" dirty="0"/>
              <a:t>Acierto = 40% - 27%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7DB22FA-5808-405A-B5A8-086FAFD14753}"/>
              </a:ext>
            </a:extLst>
          </p:cNvPr>
          <p:cNvSpPr txBox="1"/>
          <p:nvPr/>
        </p:nvSpPr>
        <p:spPr>
          <a:xfrm>
            <a:off x="7003493" y="1623841"/>
            <a:ext cx="3889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Lambda = 0.0001 – 0.1</a:t>
            </a:r>
          </a:p>
          <a:p>
            <a:pPr algn="ctr"/>
            <a:r>
              <a:rPr lang="es-ES" dirty="0"/>
              <a:t>Acierto = 42% - 44%</a:t>
            </a:r>
          </a:p>
        </p:txBody>
      </p:sp>
    </p:spTree>
    <p:extLst>
      <p:ext uri="{BB962C8B-B14F-4D97-AF65-F5344CB8AC3E}">
        <p14:creationId xmlns:p14="http://schemas.microsoft.com/office/powerpoint/2010/main" val="297635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E2395-2922-4C0E-9BB0-3B73ADBD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SVM – Modelo Lineal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B0FF779-0DD4-4104-B5BD-8C6403CB2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2241"/>
            <a:ext cx="6129635" cy="39913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15800E0-B58F-4BBF-AFD5-933DD3F80E02}"/>
              </a:ext>
            </a:extLst>
          </p:cNvPr>
          <p:cNvSpPr txBox="1"/>
          <p:nvPr/>
        </p:nvSpPr>
        <p:spPr>
          <a:xfrm>
            <a:off x="7140102" y="2383277"/>
            <a:ext cx="42136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Modelo lineal, parámetro C</a:t>
            </a:r>
            <a:r>
              <a:rPr lang="es-ES" sz="2400" dirty="0"/>
              <a:t>:</a:t>
            </a:r>
          </a:p>
          <a:p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[0, 80]: 85’25% </a:t>
            </a:r>
            <a:r>
              <a:rPr lang="es-ES" sz="2400" dirty="0" err="1"/>
              <a:t>acc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[80, 90]: 85’25% - 86’75% </a:t>
            </a:r>
            <a:r>
              <a:rPr lang="es-ES" sz="2400" dirty="0" err="1"/>
              <a:t>acc</a:t>
            </a:r>
            <a:r>
              <a:rPr lang="es-E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[90, -]: 86’75% </a:t>
            </a:r>
            <a:r>
              <a:rPr lang="es-ES" sz="2400" dirty="0" err="1"/>
              <a:t>acc</a:t>
            </a:r>
            <a:r>
              <a:rPr lang="es-E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92311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228</Words>
  <Application>Microsoft Office PowerPoint</Application>
  <PresentationFormat>Panorámica</PresentationFormat>
  <Paragraphs>36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Tema de Office</vt:lpstr>
      <vt:lpstr>SISTEMAS DE APRENDIZAJE AUTOMÁTICO</vt:lpstr>
      <vt:lpstr>Heart Disease UCI</vt:lpstr>
      <vt:lpstr>Heart Disease UCI</vt:lpstr>
      <vt:lpstr>Tratamiento de los Datos</vt:lpstr>
      <vt:lpstr>Regresión Logística</vt:lpstr>
      <vt:lpstr>Regresión Logística</vt:lpstr>
      <vt:lpstr>Redes Neuronales</vt:lpstr>
      <vt:lpstr>Redes Neuronales</vt:lpstr>
      <vt:lpstr>SVM – Modelo Lineal</vt:lpstr>
      <vt:lpstr>SKLearn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APRENDIZAJE AUTOMÁTICO</dc:title>
  <dc:creator>Néstor Cabrero Martín</dc:creator>
  <cp:lastModifiedBy>Néstor Cabrero Martín</cp:lastModifiedBy>
  <cp:revision>3</cp:revision>
  <dcterms:created xsi:type="dcterms:W3CDTF">2020-02-03T14:13:42Z</dcterms:created>
  <dcterms:modified xsi:type="dcterms:W3CDTF">2020-02-03T22:47:58Z</dcterms:modified>
</cp:coreProperties>
</file>